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3F3C"/>
    <a:srgbClr val="577B5A"/>
    <a:srgbClr val="6C2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5231" autoAdjust="0"/>
  </p:normalViewPr>
  <p:slideViewPr>
    <p:cSldViewPr>
      <p:cViewPr varScale="1">
        <p:scale>
          <a:sx n="41" d="100"/>
          <a:sy n="41" d="100"/>
        </p:scale>
        <p:origin x="1944" y="6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185" cy="466955"/>
          </a:xfrm>
          <a:prstGeom prst="rect">
            <a:avLst/>
          </a:prstGeom>
        </p:spPr>
        <p:txBody>
          <a:bodyPr vert="horz" lIns="89833" tIns="44916" rIns="89833" bIns="449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80" y="0"/>
            <a:ext cx="2971185" cy="466955"/>
          </a:xfrm>
          <a:prstGeom prst="rect">
            <a:avLst/>
          </a:prstGeom>
        </p:spPr>
        <p:txBody>
          <a:bodyPr vert="horz" lIns="89833" tIns="44916" rIns="89833" bIns="44916" rtlCol="0"/>
          <a:lstStyle>
            <a:lvl1pPr algn="r">
              <a:defRPr sz="1200"/>
            </a:lvl1pPr>
          </a:lstStyle>
          <a:p>
            <a:fld id="{8303637D-A659-4007-AE31-7BC4BD25D48C}" type="datetimeFigureOut">
              <a:rPr lang="en-US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163638"/>
            <a:ext cx="2428875" cy="3144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33" tIns="44916" rIns="89833" bIns="449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7" y="4481824"/>
            <a:ext cx="5487629" cy="3667806"/>
          </a:xfrm>
          <a:prstGeom prst="rect">
            <a:avLst/>
          </a:prstGeom>
        </p:spPr>
        <p:txBody>
          <a:bodyPr vert="horz" lIns="89833" tIns="44916" rIns="89833" bIns="449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6909"/>
            <a:ext cx="2971185" cy="466955"/>
          </a:xfrm>
          <a:prstGeom prst="rect">
            <a:avLst/>
          </a:prstGeom>
        </p:spPr>
        <p:txBody>
          <a:bodyPr vert="horz" lIns="89833" tIns="44916" rIns="89833" bIns="449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80" y="8846909"/>
            <a:ext cx="2971185" cy="466955"/>
          </a:xfrm>
          <a:prstGeom prst="rect">
            <a:avLst/>
          </a:prstGeom>
        </p:spPr>
        <p:txBody>
          <a:bodyPr vert="horz" lIns="89833" tIns="44916" rIns="89833" bIns="44916" rtlCol="0" anchor="b"/>
          <a:lstStyle>
            <a:lvl1pPr algn="r">
              <a:defRPr sz="1200"/>
            </a:lvl1pPr>
          </a:lstStyle>
          <a:p>
            <a:fld id="{DCA7C5E3-ED41-44DC-B31B-38278E135EB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0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C5E3-ED41-44DC-B31B-38278E135EB0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35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0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7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8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6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9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6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5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A15A-16A0-4D6C-8A21-5D9598EE15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EACB7-4F24-46B5-9D9D-F692C09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6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scasonoma.clubexpress.com/content.aspx?page_id=4008&amp;club_id=249366&amp;item_id=1792406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16037" y="4251524"/>
            <a:ext cx="5826125" cy="5477704"/>
          </a:xfrm>
        </p:spPr>
        <p:txBody>
          <a:bodyPr>
            <a:normAutofit fontScale="90000"/>
          </a:bodyPr>
          <a:lstStyle/>
          <a:p>
            <a:br>
              <a:rPr lang="en-US" sz="2700" b="1" dirty="0">
                <a:latin typeface="Rockwell" panose="02060603020205020403" pitchFamily="18" charset="0"/>
              </a:rPr>
            </a:br>
            <a:br>
              <a:rPr lang="en-US" sz="2700" b="1" dirty="0">
                <a:latin typeface="Rockwell" panose="02060603020205020403" pitchFamily="18" charset="0"/>
              </a:rPr>
            </a:br>
            <a:br>
              <a:rPr lang="en-US" sz="2700" b="1" dirty="0">
                <a:latin typeface="Rockwell" panose="02060603020205020403" pitchFamily="18" charset="0"/>
              </a:rPr>
            </a:br>
            <a:br>
              <a:rPr lang="en-US" sz="2700" b="1" dirty="0">
                <a:latin typeface="Rockwell" panose="02060603020205020403" pitchFamily="18" charset="0"/>
              </a:rPr>
            </a:br>
            <a:r>
              <a:rPr lang="en-US" sz="2700" b="1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Showcasing Holiday Traditions</a:t>
            </a:r>
            <a:br>
              <a:rPr lang="en-US" sz="2700" b="1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Foods from:</a:t>
            </a:r>
            <a:br>
              <a:rPr lang="en-US" altLang="en-US" sz="3100" b="1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Aswan, Egypt • </a:t>
            </a:r>
            <a:r>
              <a:rPr lang="en-US" altLang="en-US" sz="2000" dirty="0" err="1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Chambolle-Musigny</a:t>
            </a: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, France</a:t>
            </a:r>
            <a:b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Greve in Chianti, Italy • </a:t>
            </a:r>
            <a:r>
              <a:rPr lang="en-US" altLang="en-US" sz="2000" dirty="0" err="1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Kaniv</a:t>
            </a: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, Ukraine </a:t>
            </a:r>
            <a:b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Patzcuaro, Mexico • Penglai, China</a:t>
            </a:r>
            <a:b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Tokaj</a:t>
            </a:r>
            <a:r>
              <a:rPr lang="en-US" altLang="en-US" sz="2000" dirty="0">
                <a:latin typeface="Baskerville Old Face" panose="02020602080505020303"/>
                <a:ea typeface="Calibri" panose="020F0502020204030204" pitchFamily="34" charset="0"/>
                <a:cs typeface="Calibri" panose="020F0502020204030204" pitchFamily="34" charset="0"/>
              </a:rPr>
              <a:t>, Hungary</a:t>
            </a:r>
            <a:br>
              <a:rPr lang="en-US" altLang="en-US" sz="2000" dirty="0">
                <a:latin typeface="Arial Narrow" panose="020B0606020202030204" pitchFamily="34" charset="0"/>
              </a:rPr>
            </a:br>
            <a:br>
              <a:rPr lang="en-US" altLang="en-US" sz="900" dirty="0"/>
            </a:br>
            <a:r>
              <a:rPr lang="en-US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Friday, December 2, 2022 </a:t>
            </a:r>
            <a:br>
              <a:rPr lang="en-US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6pm – 8pm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600" dirty="0"/>
            </a:br>
            <a:r>
              <a:rPr lang="en-US" altLang="en-US" sz="3100" b="1" dirty="0">
                <a:latin typeface="Baskerville Old Face" panose="02020602080505020303" pitchFamily="18" charset="0"/>
                <a:cs typeface="Times New Roman" panose="02020603050405020304" pitchFamily="18" charset="0"/>
              </a:rPr>
              <a:t>Burlingame Hall</a:t>
            </a:r>
            <a:br>
              <a:rPr lang="en-US" altLang="en-US" sz="1000" dirty="0"/>
            </a:br>
            <a:r>
              <a:rPr lang="en-US" altLang="en-US" sz="2000" dirty="0">
                <a:latin typeface="Baskerville Old Face" panose="02020602080505020303" pitchFamily="18" charset="0"/>
              </a:rPr>
              <a:t>252</a:t>
            </a:r>
            <a:r>
              <a:rPr lang="en-US" altLang="en-US" sz="1000" dirty="0"/>
              <a:t>  </a:t>
            </a:r>
            <a:r>
              <a:rPr lang="en-US" altLang="en-US" sz="2000" dirty="0">
                <a:solidFill>
                  <a:srgbClr val="222222"/>
                </a:solidFill>
                <a:latin typeface="Baskerville Old Face" panose="02020602080505020303" pitchFamily="18" charset="0"/>
                <a:cs typeface="Arial" panose="020B0604020202020204" pitchFamily="34" charset="0"/>
              </a:rPr>
              <a:t>W. Spain </a:t>
            </a:r>
            <a:r>
              <a:rPr lang="en-US" altLang="en-US" sz="2000" dirty="0">
                <a:solidFill>
                  <a:srgbClr val="222222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Street, Sonoma</a:t>
            </a:r>
            <a:br>
              <a:rPr lang="en-US" altLang="en-US" sz="1000" dirty="0"/>
            </a:br>
            <a: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  <a:t>Free to members</a:t>
            </a:r>
            <a:b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  <a:t>$25 for non-members (includes 2023 membership) </a:t>
            </a:r>
            <a:b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latin typeface="Baskerville Old Face" panose="02020602080505020303"/>
              </a:rPr>
              <a:t>SILENT AUCTION     WINE PULL</a:t>
            </a:r>
            <a:b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  <a:t>follow link to register </a:t>
            </a:r>
            <a:b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SSCA Holiday Party registration</a:t>
            </a:r>
            <a:b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  <a:t>or call </a:t>
            </a:r>
            <a:br>
              <a:rPr lang="en-US" altLang="en-US" sz="2200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(707) 931-1357</a:t>
            </a:r>
            <a:br>
              <a:rPr lang="en-US" altLang="en-US" sz="18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altLang="en-US" sz="1800" b="1" dirty="0">
                <a:latin typeface="Baskerville Old Face" panose="02020602080505020303"/>
              </a:rPr>
            </a:br>
            <a:br>
              <a:rPr lang="en-US" altLang="en-US" sz="1800" b="1" dirty="0">
                <a:latin typeface="Baskerville Old Face" panose="02020602080505020303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altLang="en-US" sz="800" dirty="0"/>
            </a:br>
            <a:r>
              <a:rPr lang="en-US" altLang="en-US" sz="18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en-US" altLang="en-US" sz="18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altLang="en-US" sz="800" dirty="0"/>
            </a:br>
            <a:br>
              <a:rPr lang="en-US" altLang="en-US" sz="3600" dirty="0">
                <a:latin typeface="Arial" panose="020B0604020202020204" pitchFamily="34" charset="0"/>
              </a:rPr>
            </a:br>
            <a:b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data:image/jpeg;base64,/9j/4AAQSkZJRgABAQAAAQABAAD/2wCEAAkGBwgHBgkIBwgKCgkLDRYPDQwMDRsUFRAWIB0iIiAdHx8kKDQsJCYxJx8fLT0tMTU3Ojo6Iys/RD84QzQ5OjcBCgoKDQwNGg8PGjclHyU3Nzc3Nzc3Nzc3Nzc3Nzc3Nzc3Nzc3Nzc3Nzc3Nzc3Nzc3Nzc3Nzc3Nzc3Nzc3Nzc3N//AABEIAGAAXAMBIgACEQEDEQH/xAAcAAACAgMBAQAAAAAAAAAAAAAEBgMFAAIHAQj/xAA/EAACAQIFAgQDBAYIBwAAAAABAgMEEQAFEiExE0EGIlFhFIGRMnGhsQckQnLB0RUWFzNikqLwI0NEUoKT4f/EABgBAAMBAQAAAAAAAAAAAAAAAAECAwQA/8QAKBEAAgIBAwMDBAMAAAAAAAAAAAECESEDMUEEEhMiUbFSYXGBFDJD/9oADAMBAAIRAxEAPwBYymO6dVoof+Kb31EaV3tf09cSiB9bapbx799VwPf+ftjI5ZIyIY0a9gSHG9z7H/fGDsooKzNq0wK4iWKPXLIyXspNgAvdj8hsT9+dd02Lx+AKPS1UzFyltwmobb8D19N8SOkggii1jygsbnhm+fGkLh2p/DeXJG2hOrVIPtVLFgb/AOEWW2xG4OC8oiof6Oy+V6Km600AmYCJb3azW39AfwxoWk+Sfdmzn0UKOyGaVnBuGBYEE3/HENKInzGrNIUUxxxWGzAW1H1x2OmWlk16YYhbbZFuefbGSxUcU0ayRRyAgopkjVt7XPb0H4YPh+53kt7HLhmGaQKkdJMkaj9pUUHAJra2an6UdZKVjOhQsltgBsAMdNfJaKqrmd6WmRCwBURADT3ItwdwNrYFqPBOQFJI6Dr0b336UpkF+OHv6diMDxSoPlaObvAdbddnkUqdGoFtfrvvx/DA/wAMzOsYIEkg8ixDcD2H44Z828M1mTF6l3jqKctZZ4yVsTt5l7XPuR774pUjMEjzzOeuhul7HQL76T9R9cTknFZKxleStq6WninVaV6kxOd/iYwGVxyDp2N/l39MehSw2jjNtiLce2C6mm+NpZXXW0+oNG+u/m25+o+uIYI3rIlm6saHgqyG4I5G3G+EcrVnZWwb8VLPmCVSxI0im3mNwDb0Gx22xkuZVWWzR5hA4glXyszAaJFJ4Yem2x5/HE5DssyIhjJJkFt+4AFzjWpJgGmWPzagYpAwBb7x8z9MLGVPA1Xg0zLx9NUxJAsS0VdFLdhISUfnuBfuLbYPo8/pp6Knho61NMUaovUZboNNrc4T/GECvWx1AG8iAPcWOof/ACw+WFt4gx48354vLTeot6Dp6i03mKZ26nz6rUhFPUN+U3AGCDnNUf7wJdr2sN72tbHCEaVPsSyL+65GN/iqvj4qo/8Aa388J4JfWy/8jSf+aPoOHxDDHbqECw3Nit/rjJfE+R0Akkqc0p1BuSvU1kE+wucfPmqR/tyO1/8AuYnBNDRPVVEcEQ88jBQT2JxSEJwzKVmfUlpzxGNHU8+8YrnlLJQZRTy/DTjTJUTKAzrf9hed9xc272GKymy+rqwGFRHo0m8SSqZCx4UqSDf8sRmKZejTU5VYFjCBUudKgWuR62xpPSJLIR8Q4QHQD0Q5Jv2sb/nv2xKWp37hUIrCDcrysU1Yz54lbRUeknXFGSL9je1rYIqfA9ZVzNVeHs3op6Obz62kKnV32F/bEsfhvxPTIz0eY1kVvsopcJ9G2/PBEWUeJWQGqOTzyd5J6Ylz95CWx0ZqIXBsVm6zyNCqMHRL6rHsL/PvgqDUHZ5IldAmzae57XPyxlPG0jBgEMlwQFkG+4sfv/ngSb4qCUyC8jBttO97b7/S2J9vsTdmniDp1VLKiI4kR9a+U+Y7fmP4YS5B3w+JORCRUqwde+m1z2O/zOKnNMnp6t5ZKciB1O+mxVvLq47cHcbYvpzUcMDQrmxG/P548CjFx/V2rGsAwvYXu0yxjtYDURcm4Fucenw3mAdgIwCCSV1C6233F7/zxbyROUJPYq413w1eC6MNVTZhKenT0aGz24ciw/37jGlF4TZaxIa+rRbsBoiFyb+54/HDpU0j0eVy5fllE6JHLpIUXsBudzzuDc4w9T1CmvHHn4N3TaDhLvnx88FdRR1lfUyLR9FgLlS7lAvyZQTzyPli3TJ82ox1TmlFCDuysosfTzN6fdilngSirSo1LNGSNSkhtrA334+Xp7Y0y+ExsZIZ5V0g7rISPvIvY/PHUqVEG0pO9xpTxFmDyRU0eZ0bsQfNBA8w2te7bL3/ADxFNnFaJCBnNRcbEJCtgf8AKcUrVU4gZZZZtGoXBkZST8tsCMAbMW06gCAG4xzvgR6lbAdFR9aa0mYJGz7IzIWVSOxA3seOMNMHhCvj6FRNJHmEZIErU0isyKDyNduPY4lNTTZdFUSU0awFAFKKFBuL2ueSOPfFfXZhnk01P8ElLQ/EoNZ0qxdPUt2Xc9vrfGhRfAtrkNy/Ko3zBZKZZZEiczIlRZBOugNckfZCHYgX9j6rmcV9VVzS1MkFFDEYwkK0sRCEAWvpJsuxIN/pjR0zGjR5RAZaGPVdrNc+4GrSN/bGSqKyknlnaMQRoHiAHmJ/a1dge4tzcYtGCJt5Fp694HEqVKwOEKGSG41X51Nc3J329PuxLVVde0rQLPqqmC+QnzkHsb8ghjsRtsfY3dXTZdU0bVlFSLL1Iv1in1aiGIHAtewtsRve3Hesihr5VgbLkqdEyqhjR11nR3Pbt2ttgTXtsU03w9yPLfEWbULMY1QywTAOZ4g/TIupBv8AZ59sOGV+J6qR4GzHL+o3Skd+gbWQAENY3vclhe/Y+uFeehrY5UqBU1EWkcqFJG/oOfrg+izCWCBHqYhNzGJIPMjg8h0BFiben5DGefTpr07miHUNf2GSrzPLvEFIXpqaoSeEF16selmt2J5N/wALDFKVdqcVMcqLHqsLLbfj5d/wwRHVUT1SZnDCyywKywqVOlWPKgEXQ/wJ3IvgyoiWuX4hqZTUhAzrpusu1zsdwfe2DLTaVkJSTlgo5WnkpWfplkXzFfy78bfO2I5IlnIajkgSIbBJwSynuMHzwiKRtaMkrD7JBvp9LnfEIstwJNNjvqjuT9MIqQrovfF2WVC10NXEIei4JlV30jb7PYk3vbg/ZGNMoyubOJErq4tqYAJBE2wX/EB/E/TjE2a57PSUpakhCyQ6nTzazbkqb+ovgSrzqnzBYi0LtM1hdFVCt/VgBf14+mNMdxG8UX1Xl0E0cgdpdAQoVKlVNxYWB+uEeJosuhEElTMgkFqlHguY2F7SIeD+fOHCSlkWOMpPeNhe89SPyN9/pikzOJJ5TTSyGR5bhUjkkWK42Ut5h1Dftxh/2df2Bv6DkM6SU9b0NLnQSqk6bdtwT3v642qqY0dTHUZLDO3x6CGspoU8pW4LMLG63tbb1O/OD8tl05Z8NQwiokplZlJTy7DbYA2Xjcn54JmfMaOaLU6xdRANdOVRhb7INyeb3sDgWtmHO5XucqoBJGad/iep/dSxPcdyu/AA4wJHRtmopVC00UzIVe8dtJUmzDi4sR68dsW7V01dTTQ0uXwSVCDTLMQWQm9tmFyT92wxWZHJVUdTNCKeSOWBHKSnUyKN2Ck24JsN7XF/TAnNKLY2nC5LJv8ABvR5U36/FdZrwu66fNuCjDuG08diAcX/AISp0lWanqctSmK6XQXMbhj2VgLMptcfvW7WwtdGR6eGacdFq43vLGpQsusbEsDfcn3vhkpGetooqJ5imaUcQNFUv/z47f3T9rjgX52774SUrjgaqlbLKpoqLMY5YOqGmjYhQ/leJr+t/wA7X9Mc+nlq4JnisdSGzWYc4doqukztG6zCnzSBwC0hsdtipvvbtfkX3v3QnEbTStU0s5lLnVos1vYnEJO0LJIPqZDIhMW6Ktmd05O97fhzbECxiB4QustIVLajcrsCT9cdMX9GCKrKM2YXa4Ip+B3H2u/8MZL+jDW6N/S9it/+m9fTzbYt6gJIRGqYAgfVcLsexJHH4WwflU1NBS5hXVMMbGNI0jVxqKyM+1r97A7jDX/ZgAAq5uwCkEfqw2t76sBN4AWTUpra6x3INDsbf+fNid/vwPULTAsxndqab4Xp9Rl0mE3Ae49eCLcDfnFFSzCCeSHMqf4eF7sIox5NX17j0PbDrJ4NZ4IUarrQUJBdaKxYcgHz8b2+WI5PAivcGqrAbBrij73HfVz/ACw/c/YbtxuVMqQUSHouFhWyiNpdKWPY8n5Yw5qaMu0M/UmaPRo1KyKexuObenvi7/qCjQGVqyo53U0nmJ9bavfEcfgSOOMAz1jCxuvwnP0bCSt8DxpC/BmsCp0+qVji3SJW4J3KiwsBfgcgYjkzWmnpgJY5ZGJDx9I3YBTtv+8D/lvhtg8BRzxkRVElM4WwZ6X1JG3m52/HGv8AZioKlM3dQOQIOf8AVgJNHN2IuZ1UObUsE8xEecxt051OyVQ4D+zbAEE77W7Yr5Ypp5Xcm29vtew9sdEH6Kl6nUkzhnYk3/VhvtYftdv4Y9X9FS6Rrzpy3cintf8A1YSUJMj6mf/Z"/>
          <p:cNvSpPr>
            <a:spLocks noChangeAspect="1" noChangeArrowheads="1"/>
          </p:cNvSpPr>
          <p:nvPr/>
        </p:nvSpPr>
        <p:spPr bwMode="auto">
          <a:xfrm>
            <a:off x="-31750" y="-136525"/>
            <a:ext cx="8763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4" descr="data:image/jpeg;base64,/9j/4AAQSkZJRgABAQAAAQABAAD/2wCEAAkGBwgHBgkIBwgKCgkLDRYPDQwMDRsUFRAWIB0iIiAdHx8kKDQsJCYxJx8fLT0tMTU3Ojo6Iys/RD84QzQ5OjcBCgoKDQwNGg8PGjclHyU3Nzc3Nzc3Nzc3Nzc3Nzc3Nzc3Nzc3Nzc3Nzc3Nzc3Nzc3Nzc3Nzc3Nzc3Nzc3Nzc3N//AABEIAGAAXAMBIgACEQEDEQH/xAAcAAACAgMBAQAAAAAAAAAAAAAEBgMFAAIHAQj/xAA/EAACAQIFAgQDBAYIBwAAAAABAgMEEQAFEiExE0EGIlFhFIGRMnGhsQckQnLB0RUWFzNikqLwI0NEUoKT4f/EABgBAAMBAQAAAAAAAAAAAAAAAAECAwQA/8QAKBEAAgIBAwMDBAMAAAAAAAAAAAECESEDMUEEEhMiUbFSYXGBFDJD/9oADAMBAAIRAxEAPwBYymO6dVoof+Kb31EaV3tf09cSiB9bapbx799VwPf+ftjI5ZIyIY0a9gSHG9z7H/fGDsooKzNq0wK4iWKPXLIyXspNgAvdj8hsT9+dd02Lx+AKPS1UzFyltwmobb8D19N8SOkggii1jygsbnhm+fGkLh2p/DeXJG2hOrVIPtVLFgb/AOEWW2xG4OC8oiof6Oy+V6Km600AmYCJb3azW39AfwxoWk+Sfdmzn0UKOyGaVnBuGBYEE3/HENKInzGrNIUUxxxWGzAW1H1x2OmWlk16YYhbbZFuefbGSxUcU0ayRRyAgopkjVt7XPb0H4YPh+53kt7HLhmGaQKkdJMkaj9pUUHAJra2an6UdZKVjOhQsltgBsAMdNfJaKqrmd6WmRCwBURADT3ItwdwNrYFqPBOQFJI6Dr0b336UpkF+OHv6diMDxSoPlaObvAdbddnkUqdGoFtfrvvx/DA/wAMzOsYIEkg8ixDcD2H44Z828M1mTF6l3jqKctZZ4yVsTt5l7XPuR774pUjMEjzzOeuhul7HQL76T9R9cTknFZKxleStq6WninVaV6kxOd/iYwGVxyDp2N/l39MehSw2jjNtiLce2C6mm+NpZXXW0+oNG+u/m25+o+uIYI3rIlm6saHgqyG4I5G3G+EcrVnZWwb8VLPmCVSxI0im3mNwDb0Gx22xkuZVWWzR5hA4glXyszAaJFJ4Yem2x5/HE5DssyIhjJJkFt+4AFzjWpJgGmWPzagYpAwBb7x8z9MLGVPA1Xg0zLx9NUxJAsS0VdFLdhISUfnuBfuLbYPo8/pp6Knho61NMUaovUZboNNrc4T/GECvWx1AG8iAPcWOof/ACw+WFt4gx48354vLTeot6Dp6i03mKZ26nz6rUhFPUN+U3AGCDnNUf7wJdr2sN72tbHCEaVPsSyL+65GN/iqvj4qo/8Aa388J4JfWy/8jSf+aPoOHxDDHbqECw3Nit/rjJfE+R0Akkqc0p1BuSvU1kE+wucfPmqR/tyO1/8AuYnBNDRPVVEcEQ88jBQT2JxSEJwzKVmfUlpzxGNHU8+8YrnlLJQZRTy/DTjTJUTKAzrf9hed9xc272GKymy+rqwGFRHo0m8SSqZCx4UqSDf8sRmKZejTU5VYFjCBUudKgWuR62xpPSJLIR8Q4QHQD0Q5Jv2sb/nv2xKWp37hUIrCDcrysU1Yz54lbRUeknXFGSL9je1rYIqfA9ZVzNVeHs3op6Obz62kKnV32F/bEsfhvxPTIz0eY1kVvsopcJ9G2/PBEWUeJWQGqOTzyd5J6Ylz95CWx0ZqIXBsVm6zyNCqMHRL6rHsL/PvgqDUHZ5IldAmzae57XPyxlPG0jBgEMlwQFkG+4sfv/ngSb4qCUyC8jBttO97b7/S2J9vsTdmniDp1VLKiI4kR9a+U+Y7fmP4YS5B3w+JORCRUqwde+m1z2O/zOKnNMnp6t5ZKciB1O+mxVvLq47cHcbYvpzUcMDQrmxG/P548CjFx/V2rGsAwvYXu0yxjtYDURcm4Fucenw3mAdgIwCCSV1C6233F7/zxbyROUJPYq413w1eC6MNVTZhKenT0aGz24ciw/37jGlF4TZaxIa+rRbsBoiFyb+54/HDpU0j0eVy5fllE6JHLpIUXsBudzzuDc4w9T1CmvHHn4N3TaDhLvnx88FdRR1lfUyLR9FgLlS7lAvyZQTzyPli3TJ82ox1TmlFCDuysosfTzN6fdilngSirSo1LNGSNSkhtrA334+Xp7Y0y+ExsZIZ5V0g7rISPvIvY/PHUqVEG0pO9xpTxFmDyRU0eZ0bsQfNBA8w2te7bL3/ADxFNnFaJCBnNRcbEJCtgf8AKcUrVU4gZZZZtGoXBkZST8tsCMAbMW06gCAG4xzvgR6lbAdFR9aa0mYJGz7IzIWVSOxA3seOMNMHhCvj6FRNJHmEZIErU0isyKDyNduPY4lNTTZdFUSU0awFAFKKFBuL2ueSOPfFfXZhnk01P8ElLQ/EoNZ0qxdPUt2Xc9vrfGhRfAtrkNy/Ko3zBZKZZZEiczIlRZBOugNckfZCHYgX9j6rmcV9VVzS1MkFFDEYwkK0sRCEAWvpJsuxIN/pjR0zGjR5RAZaGPVdrNc+4GrSN/bGSqKyknlnaMQRoHiAHmJ/a1dge4tzcYtGCJt5Fp694HEqVKwOEKGSG41X51Nc3J329PuxLVVde0rQLPqqmC+QnzkHsb8ghjsRtsfY3dXTZdU0bVlFSLL1Iv1in1aiGIHAtewtsRve3Hesihr5VgbLkqdEyqhjR11nR3Pbt2ttgTXtsU03w9yPLfEWbULMY1QywTAOZ4g/TIupBv8AZ59sOGV+J6qR4GzHL+o3Skd+gbWQAENY3vclhe/Y+uFeehrY5UqBU1EWkcqFJG/oOfrg+izCWCBHqYhNzGJIPMjg8h0BFiben5DGefTpr07miHUNf2GSrzPLvEFIXpqaoSeEF16selmt2J5N/wALDFKVdqcVMcqLHqsLLbfj5d/wwRHVUT1SZnDCyywKywqVOlWPKgEXQ/wJ3IvgyoiWuX4hqZTUhAzrpusu1zsdwfe2DLTaVkJSTlgo5WnkpWfplkXzFfy78bfO2I5IlnIajkgSIbBJwSynuMHzwiKRtaMkrD7JBvp9LnfEIstwJNNjvqjuT9MIqQrovfF2WVC10NXEIei4JlV30jb7PYk3vbg/ZGNMoyubOJErq4tqYAJBE2wX/EB/E/TjE2a57PSUpakhCyQ6nTzazbkqb+ovgSrzqnzBYi0LtM1hdFVCt/VgBf14+mNMdxG8UX1Xl0E0cgdpdAQoVKlVNxYWB+uEeJosuhEElTMgkFqlHguY2F7SIeD+fOHCSlkWOMpPeNhe89SPyN9/pikzOJJ5TTSyGR5bhUjkkWK42Ut5h1Dftxh/2df2Bv6DkM6SU9b0NLnQSqk6bdtwT3v642qqY0dTHUZLDO3x6CGspoU8pW4LMLG63tbb1O/OD8tl05Z8NQwiokplZlJTy7DbYA2Xjcn54JmfMaOaLU6xdRANdOVRhb7INyeb3sDgWtmHO5XucqoBJGad/iep/dSxPcdyu/AA4wJHRtmopVC00UzIVe8dtJUmzDi4sR68dsW7V01dTTQ0uXwSVCDTLMQWQm9tmFyT92wxWZHJVUdTNCKeSOWBHKSnUyKN2Ck24JsN7XF/TAnNKLY2nC5LJv8ABvR5U36/FdZrwu66fNuCjDuG08diAcX/AISp0lWanqctSmK6XQXMbhj2VgLMptcfvW7WwtdGR6eGacdFq43vLGpQsusbEsDfcn3vhkpGetooqJ5imaUcQNFUv/z47f3T9rjgX52774SUrjgaqlbLKpoqLMY5YOqGmjYhQ/leJr+t/wA7X9Mc+nlq4JnisdSGzWYc4doqukztG6zCnzSBwC0hsdtipvvbtfkX3v3QnEbTStU0s5lLnVos1vYnEJO0LJIPqZDIhMW6Ktmd05O97fhzbECxiB4QustIVLajcrsCT9cdMX9GCKrKM2YXa4Ip+B3H2u/8MZL+jDW6N/S9it/+m9fTzbYt6gJIRGqYAgfVcLsexJHH4WwflU1NBS5hXVMMbGNI0jVxqKyM+1r97A7jDX/ZgAAq5uwCkEfqw2t76sBN4AWTUpra6x3INDsbf+fNid/vwPULTAsxndqab4Xp9Rl0mE3Ae49eCLcDfnFFSzCCeSHMqf4eF7sIox5NX17j0PbDrJ4NZ4IUarrQUJBdaKxYcgHz8b2+WI5PAivcGqrAbBrij73HfVz/ACw/c/YbtxuVMqQUSHouFhWyiNpdKWPY8n5Yw5qaMu0M/UmaPRo1KyKexuObenvi7/qCjQGVqyo53U0nmJ9bavfEcfgSOOMAz1jCxuvwnP0bCSt8DxpC/BmsCp0+qVji3SJW4J3KiwsBfgcgYjkzWmnpgJY5ZGJDx9I3YBTtv+8D/lvhtg8BRzxkRVElM4WwZ6X1JG3m52/HGv8AZioKlM3dQOQIOf8AVgJNHN2IuZ1UObUsE8xEecxt051OyVQ4D+zbAEE77W7Yr5Ypp5Xcm29vtew9sdEH6Kl6nUkzhnYk3/VhvtYftdv4Y9X9FS6Rrzpy3cintf8A1YSUJMj6mf/Z"/>
          <p:cNvSpPr>
            <a:spLocks noChangeAspect="1" noChangeArrowheads="1"/>
          </p:cNvSpPr>
          <p:nvPr/>
        </p:nvSpPr>
        <p:spPr bwMode="auto">
          <a:xfrm>
            <a:off x="120650" y="15875"/>
            <a:ext cx="8763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2" descr="Image result for en garde wine logo"/>
          <p:cNvSpPr>
            <a:spLocks noChangeAspect="1" noChangeArrowheads="1"/>
          </p:cNvSpPr>
          <p:nvPr/>
        </p:nvSpPr>
        <p:spPr bwMode="auto">
          <a:xfrm>
            <a:off x="-3636712" y="1200281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4" descr="Image result for facebook logo"/>
          <p:cNvSpPr>
            <a:spLocks noChangeAspect="1" noChangeArrowheads="1"/>
          </p:cNvSpPr>
          <p:nvPr/>
        </p:nvSpPr>
        <p:spPr bwMode="auto">
          <a:xfrm>
            <a:off x="-31750" y="-136525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6" descr="Image result for facebook logo"/>
          <p:cNvSpPr>
            <a:spLocks noChangeAspect="1" noChangeArrowheads="1"/>
          </p:cNvSpPr>
          <p:nvPr/>
        </p:nvSpPr>
        <p:spPr bwMode="auto">
          <a:xfrm>
            <a:off x="120650" y="15875"/>
            <a:ext cx="1123950" cy="88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8" descr="Image result for facebook logo"/>
          <p:cNvSpPr>
            <a:spLocks noChangeAspect="1" noChangeArrowheads="1"/>
          </p:cNvSpPr>
          <p:nvPr/>
        </p:nvSpPr>
        <p:spPr bwMode="auto">
          <a:xfrm>
            <a:off x="-31750" y="-136525"/>
            <a:ext cx="14954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274" y="6457282"/>
            <a:ext cx="1117562" cy="1117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4B1BF7-82C7-4A5A-951E-D797929E3909}"/>
              </a:ext>
            </a:extLst>
          </p:cNvPr>
          <p:cNvSpPr txBox="1"/>
          <p:nvPr/>
        </p:nvSpPr>
        <p:spPr>
          <a:xfrm>
            <a:off x="254794" y="242450"/>
            <a:ext cx="7060405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Sonoma Sister Cities Association Presents</a:t>
            </a:r>
            <a:endParaRPr lang="en-US" altLang="en-US" sz="700" dirty="0">
              <a:solidFill>
                <a:schemeClr val="bg1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altLang="en-US" sz="3600" b="1" dirty="0">
                <a:solidFill>
                  <a:schemeClr val="bg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Holidays Around the World</a:t>
            </a: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altLang="en-US" sz="900" dirty="0">
              <a:solidFill>
                <a:schemeClr val="bg1"/>
              </a:solidFill>
            </a:endParaRPr>
          </a:p>
        </p:txBody>
      </p:sp>
      <p:pic>
        <p:nvPicPr>
          <p:cNvPr id="23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61802"/>
            <a:ext cx="3810000" cy="2181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Free vector graphic: &lt;strong&gt;Christmas&lt;/strong&gt; Bauble, Bowl, Ball - Free Image on Pixabay - 30519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6" y="1391903"/>
            <a:ext cx="1166813" cy="2333626"/>
          </a:xfrm>
          <a:prstGeom prst="rect">
            <a:avLst/>
          </a:prstGeom>
        </p:spPr>
      </p:pic>
      <p:pic>
        <p:nvPicPr>
          <p:cNvPr id="25" name="Picture 24" descr="Free vector graphic: &lt;strong&gt;Christmas&lt;/strong&gt; Bauble, Bowl, Ball - Free Image on Pixabay - 30519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07" y="4130008"/>
            <a:ext cx="1163637" cy="2327274"/>
          </a:xfrm>
          <a:prstGeom prst="rect">
            <a:avLst/>
          </a:prstGeom>
        </p:spPr>
      </p:pic>
      <p:pic>
        <p:nvPicPr>
          <p:cNvPr id="27" name="Picture 26" descr="Free vector graphic: &lt;strong&gt;Christmas&lt;/strong&gt; Bauble, Bowl, Ball - Free Image on Pixabay - 30519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55" y="6990376"/>
            <a:ext cx="1171574" cy="234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54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126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Baskerville Old Face</vt:lpstr>
      <vt:lpstr>Calibri</vt:lpstr>
      <vt:lpstr>Rockwell</vt:lpstr>
      <vt:lpstr>Office Theme</vt:lpstr>
      <vt:lpstr>    Showcasing Holiday Traditions and Foods from: Aswan, Egypt • Chambolle-Musigny, France Greve in Chianti, Italy • Kaniv, Ukraine  Patzcuaro, Mexico • Penglai, China  and Tokaj, Hungary  Friday, December 2, 2022  6pm – 8pm  Burlingame Hall 252  W. Spain Street, Sonoma Free to members $25 for non-members (includes 2023 membership)  SILENT AUCTION     WINE PULL follow link to register  SSCA Holiday Party registration or call  (707) 931-1357 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</dc:title>
  <dc:creator>John Myers</dc:creator>
  <cp:lastModifiedBy>Monica Menco</cp:lastModifiedBy>
  <cp:revision>128</cp:revision>
  <cp:lastPrinted>2022-09-12T23:07:54Z</cp:lastPrinted>
  <dcterms:created xsi:type="dcterms:W3CDTF">2013-08-06T15:35:32Z</dcterms:created>
  <dcterms:modified xsi:type="dcterms:W3CDTF">2022-11-10T00:49:52Z</dcterms:modified>
</cp:coreProperties>
</file>